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0"/>
  </p:notes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</p:sldIdLst>
  <p:sldSz cx="9144000" cy="6858000" type="screen4x3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94660"/>
  </p:normalViewPr>
  <p:slideViewPr>
    <p:cSldViewPr>
      <p:cViewPr varScale="1">
        <p:scale>
          <a:sx n="86" d="100"/>
          <a:sy n="86" d="100"/>
        </p:scale>
        <p:origin x="637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C74A8D-880F-4540-8396-71E84C980F9B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BE141944-BE70-40BF-B137-47EB319691BD}" type="pres">
      <dgm:prSet presAssocID="{A7C74A8D-880F-4540-8396-71E84C980F9B}" presName="composite" presStyleCnt="0">
        <dgm:presLayoutVars>
          <dgm:chMax val="3"/>
          <dgm:animLvl val="lvl"/>
          <dgm:resizeHandles val="exact"/>
        </dgm:presLayoutVars>
      </dgm:prSet>
      <dgm:spPr/>
    </dgm:pt>
  </dgm:ptLst>
  <dgm:cxnLst>
    <dgm:cxn modelId="{2939B371-EEC4-43DD-BD4B-FFD050BA50AE}" type="presOf" srcId="{A7C74A8D-880F-4540-8396-71E84C980F9B}" destId="{BE141944-BE70-40BF-B137-47EB319691BD}" srcOrd="0" destOrd="0" presId="urn:microsoft.com/office/officeart/2005/8/layout/gear1"/>
  </dgm:cxnLst>
  <dgm:bg>
    <a:blipFill dpi="0" rotWithShape="1">
      <a:blip xmlns:r="http://schemas.openxmlformats.org/officeDocument/2006/relationships" r:embed="rId1">
        <a:alphaModFix amt="97000"/>
      </a:blip>
      <a:srcRect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0C8621-BDAE-4083-B879-3377D52F1F37}" type="datetimeFigureOut">
              <a:rPr lang="sv-SE" smtClean="0"/>
              <a:pPr/>
              <a:t>2017-12-20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6A5D6F-C67D-49DC-9CD3-79EDF3196398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kbent triangel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ubrik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sv-SE"/>
              <a:t>Klicka här för att ändra format</a:t>
            </a:r>
            <a:endParaRPr kumimoji="0" lang="en-US"/>
          </a:p>
        </p:txBody>
      </p:sp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v-SE"/>
              <a:t>Klicka här för att ändra format på underrubrik i bakgrunden</a:t>
            </a:r>
            <a:endParaRPr kumimoji="0" lang="en-US"/>
          </a:p>
        </p:txBody>
      </p:sp>
      <p:sp>
        <p:nvSpPr>
          <p:cNvPr id="28" name="Platshållare för datum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3F4939C1-E1CE-49C4-96F5-988989E68A3F}" type="datetimeFigureOut">
              <a:rPr lang="sv-SE" smtClean="0"/>
              <a:pPr/>
              <a:t>2017-12-20</a:t>
            </a:fld>
            <a:endParaRPr lang="sv-SE"/>
          </a:p>
        </p:txBody>
      </p:sp>
      <p:sp>
        <p:nvSpPr>
          <p:cNvPr id="17" name="Platshållare för sidfot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sv-SE"/>
          </a:p>
        </p:txBody>
      </p:sp>
      <p:sp>
        <p:nvSpPr>
          <p:cNvPr id="29" name="Platshållare för bildnumm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1A90627B-22C3-4033-9A06-36CD2AA82E2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v-SE"/>
              <a:t>Klicka här för att ändra format på bakgrundstexten</a:t>
            </a:r>
          </a:p>
          <a:p>
            <a:pPr lvl="1" eaLnBrk="1" latinLnBrk="0" hangingPunct="1"/>
            <a:r>
              <a:rPr lang="sv-SE"/>
              <a:t>Nivå två</a:t>
            </a:r>
          </a:p>
          <a:p>
            <a:pPr lvl="2" eaLnBrk="1" latinLnBrk="0" hangingPunct="1"/>
            <a:r>
              <a:rPr lang="sv-SE"/>
              <a:t>Nivå tre</a:t>
            </a:r>
          </a:p>
          <a:p>
            <a:pPr lvl="3" eaLnBrk="1" latinLnBrk="0" hangingPunct="1"/>
            <a:r>
              <a:rPr lang="sv-SE"/>
              <a:t>Nivå fyra</a:t>
            </a:r>
          </a:p>
          <a:p>
            <a:pPr lvl="4" eaLnBrk="1" latinLnBrk="0" hangingPunct="1"/>
            <a:r>
              <a:rPr lang="sv-SE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939C1-E1CE-49C4-96F5-988989E68A3F}" type="datetimeFigureOut">
              <a:rPr lang="sv-SE" smtClean="0"/>
              <a:pPr/>
              <a:t>2017-12-20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0627B-22C3-4033-9A06-36CD2AA82E2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sv-SE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sv-SE"/>
              <a:t>Klicka här för att ändra format på bakgrundstexten</a:t>
            </a:r>
          </a:p>
          <a:p>
            <a:pPr lvl="1" eaLnBrk="1" latinLnBrk="0" hangingPunct="1"/>
            <a:r>
              <a:rPr lang="sv-SE"/>
              <a:t>Nivå två</a:t>
            </a:r>
          </a:p>
          <a:p>
            <a:pPr lvl="2" eaLnBrk="1" latinLnBrk="0" hangingPunct="1"/>
            <a:r>
              <a:rPr lang="sv-SE"/>
              <a:t>Nivå tre</a:t>
            </a:r>
          </a:p>
          <a:p>
            <a:pPr lvl="3" eaLnBrk="1" latinLnBrk="0" hangingPunct="1"/>
            <a:r>
              <a:rPr lang="sv-SE"/>
              <a:t>Nivå fyra</a:t>
            </a:r>
          </a:p>
          <a:p>
            <a:pPr lvl="4" eaLnBrk="1" latinLnBrk="0" hangingPunct="1"/>
            <a:r>
              <a:rPr lang="sv-SE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939C1-E1CE-49C4-96F5-988989E68A3F}" type="datetimeFigureOut">
              <a:rPr lang="sv-SE" smtClean="0"/>
              <a:pPr/>
              <a:t>2017-12-20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0627B-22C3-4033-9A06-36CD2AA82E2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sv-SE"/>
              <a:t>Klicka här för att ändra format</a:t>
            </a:r>
            <a:endParaRPr kumimoji="0"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sv-SE"/>
              <a:t>Klicka här för att ändra format på bakgrundstexten</a:t>
            </a:r>
          </a:p>
          <a:p>
            <a:pPr lvl="1" eaLnBrk="1" latinLnBrk="0" hangingPunct="1"/>
            <a:r>
              <a:rPr lang="sv-SE"/>
              <a:t>Nivå två</a:t>
            </a:r>
          </a:p>
          <a:p>
            <a:pPr lvl="2" eaLnBrk="1" latinLnBrk="0" hangingPunct="1"/>
            <a:r>
              <a:rPr lang="sv-SE"/>
              <a:t>Nivå tre</a:t>
            </a:r>
          </a:p>
          <a:p>
            <a:pPr lvl="3" eaLnBrk="1" latinLnBrk="0" hangingPunct="1"/>
            <a:r>
              <a:rPr lang="sv-SE"/>
              <a:t>Nivå fyra</a:t>
            </a:r>
          </a:p>
          <a:p>
            <a:pPr lvl="4" eaLnBrk="1" latinLnBrk="0" hangingPunct="1"/>
            <a:r>
              <a:rPr lang="sv-SE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3F4939C1-E1CE-49C4-96F5-988989E68A3F}" type="datetimeFigureOut">
              <a:rPr lang="sv-SE" smtClean="0"/>
              <a:pPr/>
              <a:t>2017-12-20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0627B-22C3-4033-9A06-36CD2AA82E2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ätvinklig triangel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Likbent triangel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3F4939C1-E1CE-49C4-96F5-988989E68A3F}" type="datetimeFigureOut">
              <a:rPr lang="sv-SE" smtClean="0"/>
              <a:pPr/>
              <a:t>2017-12-20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1A90627B-22C3-4033-9A06-36CD2AA82E24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11" name="Rak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ak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sv-SE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v-SE"/>
              <a:t>Klicka här för att ändra format på bakgrundstexten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sv-SE"/>
              <a:t>Klicka här för att ändra format</a:t>
            </a:r>
            <a:endParaRPr kumimoji="0"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v-SE"/>
              <a:t>Klicka här för att ändra format på bakgrundstexten</a:t>
            </a:r>
          </a:p>
          <a:p>
            <a:pPr lvl="1" eaLnBrk="1" latinLnBrk="0" hangingPunct="1"/>
            <a:r>
              <a:rPr lang="sv-SE"/>
              <a:t>Nivå två</a:t>
            </a:r>
          </a:p>
          <a:p>
            <a:pPr lvl="2" eaLnBrk="1" latinLnBrk="0" hangingPunct="1"/>
            <a:r>
              <a:rPr lang="sv-SE"/>
              <a:t>Nivå tre</a:t>
            </a:r>
          </a:p>
          <a:p>
            <a:pPr lvl="3" eaLnBrk="1" latinLnBrk="0" hangingPunct="1"/>
            <a:r>
              <a:rPr lang="sv-SE"/>
              <a:t>Nivå fyra</a:t>
            </a:r>
          </a:p>
          <a:p>
            <a:pPr lvl="4" eaLnBrk="1" latinLnBrk="0" hangingPunct="1"/>
            <a:r>
              <a:rPr lang="sv-SE"/>
              <a:t>Nivå fem</a:t>
            </a:r>
            <a:endParaRPr kumimoji="0" lang="en-US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v-SE"/>
              <a:t>Klicka här för att ändra format på bakgrundstexten</a:t>
            </a:r>
          </a:p>
          <a:p>
            <a:pPr lvl="1" eaLnBrk="1" latinLnBrk="0" hangingPunct="1"/>
            <a:r>
              <a:rPr lang="sv-SE"/>
              <a:t>Nivå två</a:t>
            </a:r>
          </a:p>
          <a:p>
            <a:pPr lvl="2" eaLnBrk="1" latinLnBrk="0" hangingPunct="1"/>
            <a:r>
              <a:rPr lang="sv-SE"/>
              <a:t>Nivå tre</a:t>
            </a:r>
          </a:p>
          <a:p>
            <a:pPr lvl="3" eaLnBrk="1" latinLnBrk="0" hangingPunct="1"/>
            <a:r>
              <a:rPr lang="sv-SE"/>
              <a:t>Nivå fyra</a:t>
            </a:r>
          </a:p>
          <a:p>
            <a:pPr lvl="4" eaLnBrk="1" latinLnBrk="0" hangingPunct="1"/>
            <a:r>
              <a:rPr lang="sv-SE"/>
              <a:t>Nivå fem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F4939C1-E1CE-49C4-96F5-988989E68A3F}" type="datetimeFigureOut">
              <a:rPr lang="sv-SE" smtClean="0"/>
              <a:pPr/>
              <a:t>2017-12-20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A90627B-22C3-4033-9A06-36CD2AA82E2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Jämförels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sv-SE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/>
              <a:t>Klicka här för att ändra format på bakgrundstexten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/>
              <a:t>Klicka här för att ändra format på bakgrundstexten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sv-SE"/>
              <a:t>Klicka här för att ändra format på bakgrundstexten</a:t>
            </a:r>
          </a:p>
          <a:p>
            <a:pPr lvl="1" eaLnBrk="1" latinLnBrk="0" hangingPunct="1"/>
            <a:r>
              <a:rPr lang="sv-SE"/>
              <a:t>Nivå två</a:t>
            </a:r>
          </a:p>
          <a:p>
            <a:pPr lvl="2" eaLnBrk="1" latinLnBrk="0" hangingPunct="1"/>
            <a:r>
              <a:rPr lang="sv-SE"/>
              <a:t>Nivå tre</a:t>
            </a:r>
          </a:p>
          <a:p>
            <a:pPr lvl="3" eaLnBrk="1" latinLnBrk="0" hangingPunct="1"/>
            <a:r>
              <a:rPr lang="sv-SE"/>
              <a:t>Nivå fyra</a:t>
            </a:r>
          </a:p>
          <a:p>
            <a:pPr lvl="4" eaLnBrk="1" latinLnBrk="0" hangingPunct="1"/>
            <a:r>
              <a:rPr lang="sv-SE"/>
              <a:t>Nivå fem</a:t>
            </a:r>
            <a:endParaRPr kumimoji="0" lang="en-US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v-SE"/>
              <a:t>Klicka här för att ändra format på bakgrundstexten</a:t>
            </a:r>
          </a:p>
          <a:p>
            <a:pPr lvl="1" eaLnBrk="1" latinLnBrk="0" hangingPunct="1"/>
            <a:r>
              <a:rPr lang="sv-SE"/>
              <a:t>Nivå två</a:t>
            </a:r>
          </a:p>
          <a:p>
            <a:pPr lvl="2" eaLnBrk="1" latinLnBrk="0" hangingPunct="1"/>
            <a:r>
              <a:rPr lang="sv-SE"/>
              <a:t>Nivå tre</a:t>
            </a:r>
          </a:p>
          <a:p>
            <a:pPr lvl="3" eaLnBrk="1" latinLnBrk="0" hangingPunct="1"/>
            <a:r>
              <a:rPr lang="sv-SE"/>
              <a:t>Nivå fyra</a:t>
            </a:r>
          </a:p>
          <a:p>
            <a:pPr lvl="4" eaLnBrk="1" latinLnBrk="0" hangingPunct="1"/>
            <a:r>
              <a:rPr lang="sv-SE"/>
              <a:t>Nivå fem</a:t>
            </a:r>
            <a:endParaRPr kumimoji="0" lang="en-US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3F4939C1-E1CE-49C4-96F5-988989E68A3F}" type="datetimeFigureOut">
              <a:rPr lang="sv-SE" smtClean="0"/>
              <a:pPr/>
              <a:t>2017-12-20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1A90627B-22C3-4033-9A06-36CD2AA82E2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sv-SE"/>
              <a:t>Klicka här för att ändra format</a:t>
            </a:r>
            <a:endParaRPr kumimoji="0"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939C1-E1CE-49C4-96F5-988989E68A3F}" type="datetimeFigureOut">
              <a:rPr lang="sv-SE" smtClean="0"/>
              <a:pPr/>
              <a:t>2017-12-20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0627B-22C3-4033-9A06-36CD2AA82E2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F4939C1-E1CE-49C4-96F5-988989E68A3F}" type="datetimeFigureOut">
              <a:rPr lang="sv-SE" smtClean="0"/>
              <a:pPr/>
              <a:t>2017-12-20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A90627B-22C3-4033-9A06-36CD2AA82E2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ehåll med bildtex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sv-SE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v-SE"/>
              <a:t>Klicka här för att ändra format på bakgrundstexten</a:t>
            </a:r>
          </a:p>
          <a:p>
            <a:pPr lvl="1" eaLnBrk="1" latinLnBrk="0" hangingPunct="1"/>
            <a:r>
              <a:rPr lang="sv-SE"/>
              <a:t>Nivå två</a:t>
            </a:r>
          </a:p>
          <a:p>
            <a:pPr lvl="2" eaLnBrk="1" latinLnBrk="0" hangingPunct="1"/>
            <a:r>
              <a:rPr lang="sv-SE"/>
              <a:t>Nivå tre</a:t>
            </a:r>
          </a:p>
          <a:p>
            <a:pPr lvl="3" eaLnBrk="1" latinLnBrk="0" hangingPunct="1"/>
            <a:r>
              <a:rPr lang="sv-SE"/>
              <a:t>Nivå fyra</a:t>
            </a:r>
          </a:p>
          <a:p>
            <a:pPr lvl="4" eaLnBrk="1" latinLnBrk="0" hangingPunct="1"/>
            <a:r>
              <a:rPr lang="sv-SE"/>
              <a:t>Nivå fem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3F4939C1-E1CE-49C4-96F5-988989E68A3F}" type="datetimeFigureOut">
              <a:rPr lang="sv-SE" smtClean="0"/>
              <a:pPr/>
              <a:t>2017-12-20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1A90627B-22C3-4033-9A06-36CD2AA82E2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sv-SE"/>
              <a:t>Klicka här för att ändra format</a:t>
            </a:r>
            <a:endParaRPr kumimoji="0"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v-SE"/>
              <a:t>Klicka på ikonen för att lägga till en bild</a:t>
            </a:r>
            <a:endParaRPr kumimoji="0" lang="en-US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3F4939C1-E1CE-49C4-96F5-988989E68A3F}" type="datetimeFigureOut">
              <a:rPr lang="sv-SE" smtClean="0"/>
              <a:pPr/>
              <a:t>2017-12-20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1A90627B-22C3-4033-9A06-36CD2AA82E2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ätvinklig triangel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Rak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ak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Platshållare för rubrik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v-SE"/>
              <a:t>Klicka här för att ändra format</a:t>
            </a:r>
            <a:endParaRPr kumimoji="0" lang="en-US"/>
          </a:p>
        </p:txBody>
      </p:sp>
      <p:sp>
        <p:nvSpPr>
          <p:cNvPr id="13" name="Platshållare för text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sv-SE"/>
              <a:t>Klicka här för att ändra format på bakgrundstexten</a:t>
            </a:r>
          </a:p>
          <a:p>
            <a:pPr lvl="1" eaLnBrk="1" latinLnBrk="0" hangingPunct="1"/>
            <a:r>
              <a:rPr kumimoji="0" lang="sv-SE"/>
              <a:t>Nivå två</a:t>
            </a:r>
          </a:p>
          <a:p>
            <a:pPr lvl="2" eaLnBrk="1" latinLnBrk="0" hangingPunct="1"/>
            <a:r>
              <a:rPr kumimoji="0" lang="sv-SE"/>
              <a:t>Nivå tre</a:t>
            </a:r>
          </a:p>
          <a:p>
            <a:pPr lvl="3" eaLnBrk="1" latinLnBrk="0" hangingPunct="1"/>
            <a:r>
              <a:rPr kumimoji="0" lang="sv-SE"/>
              <a:t>Nivå fyra</a:t>
            </a:r>
          </a:p>
          <a:p>
            <a:pPr lvl="4" eaLnBrk="1" latinLnBrk="0" hangingPunct="1"/>
            <a:r>
              <a:rPr kumimoji="0" lang="sv-SE"/>
              <a:t>Nivå fem</a:t>
            </a:r>
            <a:endParaRPr kumimoji="0" lang="en-US"/>
          </a:p>
        </p:txBody>
      </p:sp>
      <p:sp>
        <p:nvSpPr>
          <p:cNvPr id="14" name="Platshållare för datum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3F4939C1-E1CE-49C4-96F5-988989E68A3F}" type="datetimeFigureOut">
              <a:rPr lang="sv-SE" smtClean="0"/>
              <a:pPr/>
              <a:t>2017-12-20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23" name="Platshållare för bildnumm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A90627B-22C3-4033-9A06-36CD2AA82E24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tarydoctors.se/" TargetMode="External"/><Relationship Id="rId2" Type="http://schemas.openxmlformats.org/officeDocument/2006/relationships/hyperlink" Target="mailto:info@rotarydoctors.s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-180528" y="0"/>
          <a:ext cx="990160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69776" y="404664"/>
            <a:ext cx="7772400" cy="1872208"/>
          </a:xfrm>
        </p:spPr>
        <p:txBody>
          <a:bodyPr>
            <a:noAutofit/>
          </a:bodyPr>
          <a:lstStyle/>
          <a:p>
            <a:pPr algn="ctr"/>
            <a:r>
              <a:rPr lang="sv-SE" sz="4800" dirty="0">
                <a:solidFill>
                  <a:schemeClr val="tx1"/>
                </a:solidFill>
                <a:latin typeface="Arial Rounded MT Bold" pitchFamily="34" charset="0"/>
              </a:rPr>
              <a:t>Rotary Doctors</a:t>
            </a:r>
            <a:br>
              <a:rPr lang="sv-SE" sz="4800" dirty="0">
                <a:solidFill>
                  <a:schemeClr val="tx1"/>
                </a:solidFill>
                <a:latin typeface="Arial Rounded MT Bold" pitchFamily="34" charset="0"/>
              </a:rPr>
            </a:br>
            <a:r>
              <a:rPr lang="sv-SE" sz="4800" dirty="0">
                <a:solidFill>
                  <a:schemeClr val="tx1"/>
                </a:solidFill>
                <a:latin typeface="Arial Rounded MT Bold" pitchFamily="34" charset="0"/>
              </a:rPr>
              <a:t>Sweden 30 år</a:t>
            </a:r>
            <a:br>
              <a:rPr lang="sv-SE" sz="4800" dirty="0">
                <a:solidFill>
                  <a:schemeClr val="tx1"/>
                </a:solidFill>
                <a:latin typeface="Arial Rounded MT Bold" pitchFamily="34" charset="0"/>
              </a:rPr>
            </a:br>
            <a:r>
              <a:rPr lang="sv-SE" sz="3600" dirty="0">
                <a:solidFill>
                  <a:schemeClr val="tx1"/>
                </a:solidFill>
                <a:latin typeface="Arial Rounded MT Bold" pitchFamily="34" charset="0"/>
              </a:rPr>
              <a:t>Upprop 1:a kvartalet 2018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5976" y="5520552"/>
            <a:ext cx="4566018" cy="1337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>
                <a:solidFill>
                  <a:schemeClr val="tx1"/>
                </a:solidFill>
              </a:rPr>
              <a:t>Tänk dig: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482225"/>
            <a:ext cx="8229600" cy="5362616"/>
          </a:xfrm>
        </p:spPr>
        <p:txBody>
          <a:bodyPr>
            <a:normAutofit fontScale="55000" lnSpcReduction="20000"/>
          </a:bodyPr>
          <a:lstStyle/>
          <a:p>
            <a:r>
              <a:rPr lang="sv-SE" sz="4400" dirty="0"/>
              <a:t>· </a:t>
            </a:r>
            <a:r>
              <a:rPr lang="sv-SE" sz="4400" b="1" dirty="0"/>
              <a:t>att du och dina barn inte har någon sjukvård värd namnet när du får allvarlig feber, otäcka sår, tandvärk…..</a:t>
            </a:r>
            <a:br>
              <a:rPr lang="sv-SE" sz="4400" b="1" dirty="0"/>
            </a:br>
            <a:endParaRPr lang="sv-SE" sz="4400" dirty="0"/>
          </a:p>
          <a:p>
            <a:r>
              <a:rPr lang="sv-SE" sz="4400" dirty="0"/>
              <a:t>· </a:t>
            </a:r>
            <a:r>
              <a:rPr lang="sv-SE" sz="4400" b="1" dirty="0"/>
              <a:t>att dina barn inte blir vaccinerade mot polio, mässlingen, kikhosta……. </a:t>
            </a:r>
            <a:br>
              <a:rPr lang="sv-SE" sz="4400" b="1" dirty="0"/>
            </a:br>
            <a:endParaRPr lang="sv-SE" sz="4400" dirty="0"/>
          </a:p>
          <a:p>
            <a:r>
              <a:rPr lang="sv-SE" sz="4400" dirty="0"/>
              <a:t>· </a:t>
            </a:r>
            <a:r>
              <a:rPr lang="sv-SE" sz="4400" b="1" dirty="0"/>
              <a:t>att du blir sjuk av det vatten som du har tillgång till..</a:t>
            </a:r>
            <a:br>
              <a:rPr lang="sv-SE" sz="4400" b="1" dirty="0"/>
            </a:br>
            <a:endParaRPr lang="sv-SE" sz="4400" dirty="0"/>
          </a:p>
          <a:p>
            <a:r>
              <a:rPr lang="sv-SE" sz="4400" dirty="0"/>
              <a:t>· </a:t>
            </a:r>
            <a:r>
              <a:rPr lang="sv-SE" sz="4400" b="1" dirty="0"/>
              <a:t>att dina barn riskerar undernäring och har dåliga tänder…. </a:t>
            </a:r>
          </a:p>
          <a:p>
            <a:endParaRPr lang="sv-SE" sz="4400" dirty="0"/>
          </a:p>
          <a:p>
            <a:pPr marL="64008" indent="0">
              <a:buNone/>
            </a:pPr>
            <a:r>
              <a:rPr lang="sv-SE" sz="4400" b="1" dirty="0"/>
              <a:t>Så är situationen för många människor i Kenyas fattiga och avlägsna delar.   </a:t>
            </a:r>
            <a:br>
              <a:rPr lang="sv-SE" b="1" dirty="0"/>
            </a:br>
            <a:br>
              <a:rPr lang="sv-SE" b="1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10352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>
                <a:solidFill>
                  <a:schemeClr val="tx1"/>
                </a:solidFill>
              </a:rPr>
              <a:t>Din klubb kan hjälpa till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/>
              <a:t>I februari är det regnperiod i Kenya. </a:t>
            </a:r>
          </a:p>
          <a:p>
            <a:r>
              <a:rPr lang="sv-SE" dirty="0"/>
              <a:t>Det betyder bland annat att malaria-myggorna frodas. </a:t>
            </a:r>
          </a:p>
          <a:p>
            <a:r>
              <a:rPr lang="sv-SE" dirty="0"/>
              <a:t>Rotary Doctors har många malariasjuka patienter. </a:t>
            </a:r>
            <a:br>
              <a:rPr lang="sv-SE" dirty="0"/>
            </a:br>
            <a:r>
              <a:rPr lang="sv-SE" dirty="0"/>
              <a:t>Bidra till deras vård! </a:t>
            </a:r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1556792"/>
            <a:ext cx="3345470" cy="4460627"/>
          </a:xfrm>
        </p:spPr>
      </p:pic>
    </p:spTree>
    <p:extLst>
      <p:ext uri="{BB962C8B-B14F-4D97-AF65-F5344CB8AC3E}">
        <p14:creationId xmlns:p14="http://schemas.microsoft.com/office/powerpoint/2010/main" val="2683946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>
                <a:solidFill>
                  <a:schemeClr val="tx1"/>
                </a:solidFill>
              </a:rPr>
              <a:t>Malariabehandling</a:t>
            </a:r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991" y="4005064"/>
            <a:ext cx="3533809" cy="2232248"/>
          </a:xfr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4948">
            <a:off x="7321412" y="5915297"/>
            <a:ext cx="1546287" cy="704201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124" y="1268760"/>
            <a:ext cx="3203541" cy="2606271"/>
          </a:xfrm>
          <a:prstGeom prst="rect">
            <a:avLst/>
          </a:prstGeom>
        </p:spPr>
      </p:pic>
      <p:sp>
        <p:nvSpPr>
          <p:cNvPr id="9" name="Platshållare för innehåll 2"/>
          <p:cNvSpPr txBox="1">
            <a:spLocks/>
          </p:cNvSpPr>
          <p:nvPr/>
        </p:nvSpPr>
        <p:spPr>
          <a:xfrm>
            <a:off x="457200" y="1722437"/>
            <a:ext cx="4038600" cy="4525963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Det kommer ca. </a:t>
            </a:r>
            <a:br>
              <a:rPr lang="sv-SE" dirty="0"/>
            </a:br>
            <a:r>
              <a:rPr lang="sv-SE" dirty="0"/>
              <a:t>7 500 patienter till Rotary Doctors jeeplinjekliniker under ett kvartal.</a:t>
            </a:r>
            <a:br>
              <a:rPr lang="sv-SE" dirty="0"/>
            </a:br>
            <a:r>
              <a:rPr lang="sv-SE" dirty="0"/>
              <a:t>Nästan hälften har malaria, men de måste testas, om testen är positiv får de medicin. Det kostar 46 000 kr.  </a:t>
            </a:r>
          </a:p>
        </p:txBody>
      </p:sp>
    </p:spTree>
    <p:extLst>
      <p:ext uri="{BB962C8B-B14F-4D97-AF65-F5344CB8AC3E}">
        <p14:creationId xmlns:p14="http://schemas.microsoft.com/office/powerpoint/2010/main" val="255975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>
                <a:solidFill>
                  <a:schemeClr val="tx1"/>
                </a:solidFill>
              </a:rPr>
              <a:t>Att förebygga malaria</a:t>
            </a:r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451978"/>
            <a:ext cx="3442292" cy="2392393"/>
          </a:xfrm>
        </p:spPr>
      </p:pic>
      <p:pic>
        <p:nvPicPr>
          <p:cNvPr id="5" name="Platshållare för innehåll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985418"/>
            <a:ext cx="3429000" cy="2647950"/>
          </a:xfrm>
        </p:spPr>
      </p:pic>
      <p:sp>
        <p:nvSpPr>
          <p:cNvPr id="7" name="Platshållare för innehåll 2"/>
          <p:cNvSpPr txBox="1">
            <a:spLocks/>
          </p:cNvSpPr>
          <p:nvPr/>
        </p:nvSpPr>
        <p:spPr>
          <a:xfrm>
            <a:off x="457200" y="1722437"/>
            <a:ext cx="4038600" cy="4525963"/>
          </a:xfrm>
          <a:prstGeom prst="rect">
            <a:avLst/>
          </a:prstGeom>
        </p:spPr>
        <p:txBody>
          <a:bodyPr vert="horz" anchor="t">
            <a:normAutofit fontScale="92500" lnSpcReduction="10000"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Det viktigaste är dock att förhindra att malariamyggan kan bita. Myggan är aktiv på natten så en god hjälp är att sova under myggnät. </a:t>
            </a:r>
          </a:p>
          <a:p>
            <a:r>
              <a:rPr lang="sv-SE" dirty="0"/>
              <a:t>Under kvartalet kommer Rotary Doctors att distribuera ca 1000 myggnät. </a:t>
            </a:r>
          </a:p>
          <a:p>
            <a:r>
              <a:rPr lang="sv-SE" dirty="0"/>
              <a:t>Det kostar 30 000 kr.</a:t>
            </a:r>
          </a:p>
        </p:txBody>
      </p:sp>
    </p:spTree>
    <p:extLst>
      <p:ext uri="{BB962C8B-B14F-4D97-AF65-F5344CB8AC3E}">
        <p14:creationId xmlns:p14="http://schemas.microsoft.com/office/powerpoint/2010/main" val="220716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>
                <a:solidFill>
                  <a:schemeClr val="tx1"/>
                </a:solidFill>
              </a:rPr>
              <a:t>Vad kan din klubb göra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/>
              <a:t>Din klubb kan bidra med en stor eller liten summa till kostnaderna för malariamedicin, tester och myggnät under 1:a kvartalet. </a:t>
            </a:r>
          </a:p>
          <a:p>
            <a:r>
              <a:rPr lang="sv-SE" dirty="0"/>
              <a:t>Om vi får in mer pengar totalt så kommer det att användas för malariabekämpning resten av året. </a:t>
            </a:r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99866"/>
            <a:ext cx="4038600" cy="2971105"/>
          </a:xfrm>
        </p:spPr>
      </p:pic>
    </p:spTree>
    <p:extLst>
      <p:ext uri="{BB962C8B-B14F-4D97-AF65-F5344CB8AC3E}">
        <p14:creationId xmlns:p14="http://schemas.microsoft.com/office/powerpoint/2010/main" val="3332745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>
                <a:solidFill>
                  <a:schemeClr val="tx1"/>
                </a:solidFill>
              </a:rPr>
              <a:t>Vilken feedback får ni?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sv-SE"/>
              <a:t>Under maj månad kommer </a:t>
            </a:r>
            <a:r>
              <a:rPr lang="sv-SE" dirty="0"/>
              <a:t>det att finnas bilder eller ev. en kort film på Rotary Doctors hemsida som ger feedback om hur pengarna använts. </a:t>
            </a:r>
          </a:p>
          <a:p>
            <a:r>
              <a:rPr lang="sv-SE" dirty="0"/>
              <a:t>En lista på alla klubbar som har skänkt pengar kommer också att finnas där. </a:t>
            </a:r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132857"/>
            <a:ext cx="4308320" cy="3505074"/>
          </a:xfrm>
        </p:spPr>
      </p:pic>
    </p:spTree>
    <p:extLst>
      <p:ext uri="{BB962C8B-B14F-4D97-AF65-F5344CB8AC3E}">
        <p14:creationId xmlns:p14="http://schemas.microsoft.com/office/powerpoint/2010/main" val="562874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>
                <a:solidFill>
                  <a:schemeClr val="tx1"/>
                </a:solidFill>
              </a:rPr>
              <a:t>Vill du veta mer? 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Hör av dig till Rotary Doctors: </a:t>
            </a:r>
            <a:br>
              <a:rPr lang="sv-SE" dirty="0"/>
            </a:br>
            <a:r>
              <a:rPr lang="sv-SE" dirty="0">
                <a:hlinkClick r:id="rId2"/>
              </a:rPr>
              <a:t>info@rotarydoctors.se</a:t>
            </a:r>
            <a:br>
              <a:rPr lang="sv-SE" dirty="0"/>
            </a:br>
            <a:r>
              <a:rPr lang="sv-SE" dirty="0"/>
              <a:t>0383-46 74 80</a:t>
            </a:r>
          </a:p>
          <a:p>
            <a:r>
              <a:rPr lang="sv-SE" dirty="0"/>
              <a:t>Läs mer på hemsida:</a:t>
            </a:r>
            <a:br>
              <a:rPr lang="sv-SE" dirty="0"/>
            </a:br>
            <a:r>
              <a:rPr lang="sv-SE" dirty="0">
                <a:hlinkClick r:id="rId3"/>
              </a:rPr>
              <a:t>www.rotarydoctors.se</a:t>
            </a:r>
            <a:endParaRPr lang="sv-SE" dirty="0"/>
          </a:p>
          <a:p>
            <a:r>
              <a:rPr lang="sv-SE" dirty="0"/>
              <a:t>Följ Rotary Doctors på Facebook</a:t>
            </a:r>
          </a:p>
          <a:p>
            <a:r>
              <a:rPr lang="sv-SE" dirty="0"/>
              <a:t>Betala till BG: 900-4722</a:t>
            </a:r>
            <a:br>
              <a:rPr lang="sv-SE" dirty="0"/>
            </a:br>
            <a:r>
              <a:rPr lang="sv-SE" dirty="0"/>
              <a:t>SWISH: 123 288 83 52</a:t>
            </a:r>
          </a:p>
          <a:p>
            <a:r>
              <a:rPr lang="sv-SE" dirty="0"/>
              <a:t>Skriv uppropet på inbetalningen</a:t>
            </a:r>
          </a:p>
        </p:txBody>
      </p:sp>
    </p:spTree>
    <p:extLst>
      <p:ext uri="{BB962C8B-B14F-4D97-AF65-F5344CB8AC3E}">
        <p14:creationId xmlns:p14="http://schemas.microsoft.com/office/powerpoint/2010/main" val="20201003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ivfullt">
  <a:themeElements>
    <a:clrScheme name="Flöde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Livfullt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Livfullt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1009</TotalTime>
  <Words>190</Words>
  <Application>Microsoft Office PowerPoint</Application>
  <PresentationFormat>Bildspel på skärmen (4:3)</PresentationFormat>
  <Paragraphs>30</Paragraphs>
  <Slides>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4" baseType="lpstr">
      <vt:lpstr>Arial Rounded MT Bold</vt:lpstr>
      <vt:lpstr>Calibri</vt:lpstr>
      <vt:lpstr>Century Gothic</vt:lpstr>
      <vt:lpstr>Verdana</vt:lpstr>
      <vt:lpstr>Wingdings 2</vt:lpstr>
      <vt:lpstr>Livfullt</vt:lpstr>
      <vt:lpstr>Rotary Doctors Sweden 30 år Upprop 1:a kvartalet 2018</vt:lpstr>
      <vt:lpstr>Tänk dig: </vt:lpstr>
      <vt:lpstr>Din klubb kan hjälpa till</vt:lpstr>
      <vt:lpstr>Malariabehandling</vt:lpstr>
      <vt:lpstr>Att förebygga malaria</vt:lpstr>
      <vt:lpstr>Vad kan din klubb göra</vt:lpstr>
      <vt:lpstr>Vilken feedback får ni?</vt:lpstr>
      <vt:lpstr>Vill du veta mer?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Rotary Doctors</dc:title>
  <dc:creator>Karin Håkansson</dc:creator>
  <cp:lastModifiedBy>Elisabeth</cp:lastModifiedBy>
  <cp:revision>77</cp:revision>
  <dcterms:created xsi:type="dcterms:W3CDTF">2017-03-15T10:05:04Z</dcterms:created>
  <dcterms:modified xsi:type="dcterms:W3CDTF">2017-12-20T02:07:42Z</dcterms:modified>
</cp:coreProperties>
</file>